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57" r:id="rId5"/>
    <p:sldId id="260" r:id="rId6"/>
    <p:sldId id="269" r:id="rId7"/>
    <p:sldId id="261" r:id="rId8"/>
    <p:sldId id="267" r:id="rId9"/>
    <p:sldId id="263" r:id="rId10"/>
    <p:sldId id="265" r:id="rId11"/>
    <p:sldId id="266" r:id="rId12"/>
    <p:sldId id="264" r:id="rId13"/>
    <p:sldId id="25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570ADF-48FD-41C2-8A03-34EEAFF3EC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1FAECFA-C236-42A4-9615-517846AA4A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978D5D-4BDD-4ADF-875B-7A9A7E94A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5638-4C19-4E43-AF14-4D95879E966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9DB057-E823-4037-8D4B-F95E019F8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805179-09BC-4BBE-A6A8-FBFD9C650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39D7-F6EC-4670-8359-49E8C0CE3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800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C4BB01-B4E1-47DF-9EFF-32205FC08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8D59928-C75E-4403-81E2-E0DBA2D173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4E12C7-DEDD-4B03-B2C8-2A5DEE5E2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5638-4C19-4E43-AF14-4D95879E966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7E4278-E793-4767-984C-41B697605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80A099-BC65-4CA7-833B-AEEFDCB38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39D7-F6EC-4670-8359-49E8C0CE3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68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EB23424-1BBE-484D-AB78-3B7D98D847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6984775-29DE-4623-9997-9BB22AFAC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7DE979-534D-4216-878B-13ADEBB4F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5638-4C19-4E43-AF14-4D95879E966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4998F4-7886-4DD4-9261-4E2C7E762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45487D-37B1-40AE-BD83-62CF9D6AE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39D7-F6EC-4670-8359-49E8C0CE3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12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9E08AF-F656-4970-8F77-3478608EE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23F848-F640-4290-B4A4-220374F10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5B162B-C163-437F-A09E-EF5528BC6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5638-4C19-4E43-AF14-4D95879E966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06F676-917F-466D-A7AB-8AB027F78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12B24E-F576-4288-8CC6-2CBEF35B4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39D7-F6EC-4670-8359-49E8C0CE3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029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261E0F-F6C4-4F21-85A0-1D8768660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EB254E-00DC-4CC4-BAD2-F4BAC0A1D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F29FDE-B099-4DD8-868F-DB5A52D5F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5638-4C19-4E43-AF14-4D95879E966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220A80-39F1-486B-956A-ECDFE2AC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8121D5-FE09-4E0F-8695-C8E0D2E2E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39D7-F6EC-4670-8359-49E8C0CE3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012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DAE76E-4B02-487F-8786-686B8EBCC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05F6BF-C75E-429B-A2DB-BE820FF38E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7A66389-14FC-4403-8B5B-6100376FD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CE4573-C3DF-49E5-94D3-11D503065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5638-4C19-4E43-AF14-4D95879E966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6AD85D1-8A80-4224-B2BE-A4C82D26A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73C080-1F1E-4961-967C-EEFE36CAD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39D7-F6EC-4670-8359-49E8C0CE3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0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47A6C5-A19E-4F27-99CA-A50BD620D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F56E25-E0F7-43A5-92E2-991AAB362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95D5C4-FFE0-4D8B-A4C5-AA67B0626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919915D-742F-447A-9427-CBD0F65B5C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FC844E1-850B-4E56-8593-5BC49A11CB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9B76124-2515-4A9E-BDDB-F51623A6E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5638-4C19-4E43-AF14-4D95879E966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48ABD21-A98F-4259-82C1-0EA3AE0D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1E23DCD-0254-4479-B501-3F772BB06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39D7-F6EC-4670-8359-49E8C0CE3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98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DB50BE-057E-45F6-A7A3-525E4FB85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94EA50F-0C07-467C-9716-17BCA0180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5638-4C19-4E43-AF14-4D95879E966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A7A675B-8A11-4809-B85F-1D96D9DF5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5E85D03-2243-46E5-B411-131BDE9E0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39D7-F6EC-4670-8359-49E8C0CE3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00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F35F2A9-5722-4D32-BB19-D9EC2B39D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5638-4C19-4E43-AF14-4D95879E966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CC05232-74CF-457F-AD71-C90198E10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847092A-AA95-41ED-B05D-B7F142906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39D7-F6EC-4670-8359-49E8C0CE3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989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499A7D-56EA-43B5-88F8-7F7C15E3C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4BE51A-D356-4D7A-AF9A-217BA21DD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BCD4F22-45BD-4172-B947-FF2F0739E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8D8AF00-7200-4BDB-BA31-7C023687F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5638-4C19-4E43-AF14-4D95879E966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5108AA-0369-4584-9BA6-A8EB10877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A22ACA9-859A-4D3B-B113-1AA069211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39D7-F6EC-4670-8359-49E8C0CE3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121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420FA9-A916-4380-989C-BFA76FD75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EBDAFC9-790E-471E-AEA9-895F221D8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0366DFD-4D3E-4D72-AEF7-9248D77E07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2977BB3-AC92-4C17-B742-950F4D8F7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5638-4C19-4E43-AF14-4D95879E966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F78368-AAB2-4D45-AF30-B91C61E5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602247-620A-4D90-8162-6C2877CB3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39D7-F6EC-4670-8359-49E8C0CE3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567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05CD7A-A5AA-4BFD-A2CE-4E8472B20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8FAFE32-E2DA-4A78-9922-02BC127D2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F9A6A3-E9AE-4953-A2DD-0162E197CD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05638-4C19-4E43-AF14-4D95879E966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A24968-D053-4C3A-A0F8-E5A0373422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405CFA-4F6A-4436-AB4C-34A195EAFD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239D7-F6EC-4670-8359-49E8C0CE3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32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359208-7F22-450E-8338-8C31B3300E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Тональные языки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FE3197D-BC1A-4AAA-8E43-AC99022345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Вьетнама, Камбоджи и сопредельных территорий</a:t>
            </a:r>
          </a:p>
        </p:txBody>
      </p:sp>
    </p:spTree>
    <p:extLst>
      <p:ext uri="{BB962C8B-B14F-4D97-AF65-F5344CB8AC3E}">
        <p14:creationId xmlns:p14="http://schemas.microsoft.com/office/powerpoint/2010/main" val="1025104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B78A57-ED12-4087-A8FA-8504C166E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Некоторые интересные обобщения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A72E01-26A6-49CE-A2E1-BE3EC5F65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Существует география распределения языков по тональным системам: для Северного Вьетнама, Южного Китая и Мьянмы характерны сложные тональные системы с контурными тонами. Для южной и центральной части Индокитая – те самые двухуровневые тональные системы, часто утрачивающие тональные противопоставления. </a:t>
            </a:r>
          </a:p>
          <a:p>
            <a:r>
              <a:rPr lang="ru-RU" dirty="0"/>
              <a:t>На границе с Китаем, много языков </a:t>
            </a:r>
            <a:r>
              <a:rPr lang="ru-RU" dirty="0" err="1"/>
              <a:t>хмонг-мьен</a:t>
            </a:r>
            <a:r>
              <a:rPr lang="ru-RU" dirty="0"/>
              <a:t> и сино-тибетских. </a:t>
            </a:r>
            <a:r>
              <a:rPr lang="ru-RU" dirty="0" err="1"/>
              <a:t>хмног-мьен</a:t>
            </a:r>
            <a:r>
              <a:rPr lang="ru-RU" dirty="0"/>
              <a:t>, как правило, имеют большое количество контурных тонов с разными фонациями. Сино-тибетские, как правило, имеют меньше тонов, часто дополняются противопоставлениями по </a:t>
            </a:r>
            <a:r>
              <a:rPr lang="en-US" dirty="0"/>
              <a:t>voice quality</a:t>
            </a:r>
            <a:r>
              <a:rPr lang="ru-RU" dirty="0"/>
              <a:t>, но по сравнению с большинством других языков региона чаще несут грамматические функции и участвуют в чередовании тонов.</a:t>
            </a:r>
            <a:endParaRPr lang="en-US" dirty="0"/>
          </a:p>
          <a:p>
            <a:r>
              <a:rPr lang="ru-RU" dirty="0"/>
              <a:t>Судя по результатам сложных математических вычислений ведущую роль играет все-таки родство, а не контакт</a:t>
            </a:r>
          </a:p>
          <a:p>
            <a:r>
              <a:rPr lang="ru-RU" dirty="0"/>
              <a:t>Чем короче и проще слог, тем больше тонов и меньше вероятность, что язык будет «регистровым». Выдвигают гипотезу: контакт меняет структуру слова, что индуцирует развитие тоновой системы. </a:t>
            </a:r>
          </a:p>
        </p:txBody>
      </p:sp>
    </p:spTree>
    <p:extLst>
      <p:ext uri="{BB962C8B-B14F-4D97-AF65-F5344CB8AC3E}">
        <p14:creationId xmlns:p14="http://schemas.microsoft.com/office/powerpoint/2010/main" val="814635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41CC120-B641-4FBC-BD0A-9CCC62549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814" y="225288"/>
            <a:ext cx="7448663" cy="64008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5D933A2-2A3A-48E0-97A7-1DFF41AA6193}"/>
              </a:ext>
            </a:extLst>
          </p:cNvPr>
          <p:cNvSpPr txBox="1"/>
          <p:nvPr/>
        </p:nvSpPr>
        <p:spPr>
          <a:xfrm>
            <a:off x="9259886" y="5764696"/>
            <a:ext cx="2336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Brunelle, M., &amp; Kirby, J.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70550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8CDC3B-D495-44D5-9B22-7F8699A4C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Интересные факты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B24DF0-93F8-45FF-B988-58645C01E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Случай </a:t>
            </a:r>
            <a:r>
              <a:rPr lang="ru-RU" dirty="0" err="1"/>
              <a:t>тямского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Во-первых, австронезийский, но интересно не это.</a:t>
            </a:r>
          </a:p>
          <a:p>
            <a:pPr marL="0" indent="0">
              <a:buNone/>
            </a:pPr>
            <a:r>
              <a:rPr lang="ru-RU" dirty="0"/>
              <a:t>В центре ареала </a:t>
            </a:r>
            <a:r>
              <a:rPr lang="ru-RU" dirty="0" err="1"/>
              <a:t>тямских</a:t>
            </a:r>
            <a:r>
              <a:rPr lang="ru-RU" dirty="0"/>
              <a:t> говоров Юга Вьетнама </a:t>
            </a:r>
            <a:r>
              <a:rPr lang="ru-RU" dirty="0" err="1"/>
              <a:t>прототипическая</a:t>
            </a:r>
            <a:r>
              <a:rPr lang="ru-RU" dirty="0"/>
              <a:t> «регистровая» система: «обычная» фонация и </a:t>
            </a:r>
            <a:r>
              <a:rPr lang="en-US" dirty="0"/>
              <a:t>tense voice</a:t>
            </a:r>
            <a:r>
              <a:rPr lang="ru-RU" dirty="0"/>
              <a:t> (в зависимости от фонологического окружения)</a:t>
            </a:r>
            <a:r>
              <a:rPr lang="en-US" dirty="0"/>
              <a:t> </a:t>
            </a:r>
            <a:r>
              <a:rPr lang="ru-RU" dirty="0"/>
              <a:t>с высоким уровнем основного тона противопоставлены </a:t>
            </a:r>
            <a:r>
              <a:rPr lang="en-US" dirty="0"/>
              <a:t>lax </a:t>
            </a:r>
            <a:r>
              <a:rPr lang="ru-RU" dirty="0"/>
              <a:t>и </a:t>
            </a:r>
            <a:r>
              <a:rPr lang="en-US" dirty="0"/>
              <a:t>breathy voice</a:t>
            </a:r>
            <a:r>
              <a:rPr lang="ru-RU" dirty="0"/>
              <a:t> соответственно с низким уровнем тона.</a:t>
            </a:r>
            <a:r>
              <a:rPr lang="en-US" dirty="0"/>
              <a:t> </a:t>
            </a:r>
            <a:r>
              <a:rPr lang="ru-RU" dirty="0"/>
              <a:t>Чуть ближе к территориям, населенным вьетнамцами в общей тенденции пропадают фонации и сохраняются только противопоставления по высоте. Совсем рядом с вьетнамцами возникают полноценные тональные различия с контурными тонами. </a:t>
            </a:r>
          </a:p>
        </p:txBody>
      </p:sp>
    </p:spTree>
    <p:extLst>
      <p:ext uri="{BB962C8B-B14F-4D97-AF65-F5344CB8AC3E}">
        <p14:creationId xmlns:p14="http://schemas.microsoft.com/office/powerpoint/2010/main" val="2104504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716DB-AA61-4F48-BC50-1D3E78C64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723783" cy="748058"/>
          </a:xfrm>
        </p:spPr>
        <p:txBody>
          <a:bodyPr>
            <a:normAutofit/>
          </a:bodyPr>
          <a:lstStyle/>
          <a:p>
            <a:r>
              <a:rPr lang="ru-RU" sz="2000" dirty="0"/>
              <a:t>Использованная литература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E5902A-1369-4B93-8225-45885BB6E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3184"/>
            <a:ext cx="10515600" cy="5063779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Алиева, Н. Ф. Б. </a:t>
            </a:r>
            <a:r>
              <a:rPr lang="ru-RU" dirty="0" err="1"/>
              <a:t>Кх</a:t>
            </a:r>
            <a:r>
              <a:rPr lang="ru-RU" dirty="0"/>
              <a:t>. </a:t>
            </a:r>
            <a:r>
              <a:rPr lang="ru-RU" dirty="0" err="1"/>
              <a:t>Тхе</a:t>
            </a:r>
            <a:r>
              <a:rPr lang="ru-RU" dirty="0"/>
              <a:t>. Язык </a:t>
            </a:r>
            <a:r>
              <a:rPr lang="ru-RU" dirty="0" err="1"/>
              <a:t>чам</a:t>
            </a:r>
            <a:r>
              <a:rPr lang="ru-RU" dirty="0"/>
              <a:t>. Устные говоры восточного диалекта. Серия: </a:t>
            </a:r>
            <a:r>
              <a:rPr lang="ru-RU" dirty="0" err="1"/>
              <a:t>Orientalia</a:t>
            </a:r>
            <a:r>
              <a:rPr lang="ru-RU" dirty="0"/>
              <a:t>. С.-Пб: Петербургское Востоковедение, 1999. — 192 с.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Гордина М. В., Быстров И. С. Фонетический строй вьетнамского языка. — М.: Наука: Главная редакция восточной литературы, 1984. — 243 с.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Ефимов, А.Ю. О происхождении вьетнамских тонов </a:t>
            </a:r>
            <a:r>
              <a:rPr lang="en-US" dirty="0"/>
              <a:t>// </a:t>
            </a:r>
            <a:r>
              <a:rPr lang="ru-RU" dirty="0"/>
              <a:t>Вопросы языкознания. 1983. №6. С. 100-107.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Крылов, Ю.Ю. Языки тональные, регистровые и </a:t>
            </a:r>
            <a:r>
              <a:rPr lang="ru-RU" dirty="0" err="1"/>
              <a:t>пострегистровые</a:t>
            </a:r>
            <a:r>
              <a:rPr lang="ru-RU" dirty="0"/>
              <a:t> // Известия РГПУ им. А. И. Герцена. 2009. №110. С. 149-155.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Погибенко</a:t>
            </a:r>
            <a:r>
              <a:rPr lang="ru-RU" dirty="0"/>
              <a:t>, Т.Г. Австроазиатские языки: проблемы грамматической реконструкции.– М.: Институт востоковедения РАН, 2013. – 455с.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Brunelle, M., &amp; Kirby, J.P.</a:t>
            </a:r>
            <a:r>
              <a:rPr lang="ru-RU" dirty="0"/>
              <a:t> </a:t>
            </a:r>
            <a:r>
              <a:rPr lang="en-US" dirty="0"/>
              <a:t>Tone and Phonation in Southeast Asian Languages.</a:t>
            </a:r>
            <a:r>
              <a:rPr lang="ru-RU" dirty="0"/>
              <a:t> </a:t>
            </a:r>
            <a:r>
              <a:rPr lang="en-US" dirty="0"/>
              <a:t>// Lang. Linguistics Compass</a:t>
            </a:r>
            <a:r>
              <a:rPr lang="ru-RU" dirty="0"/>
              <a:t>.</a:t>
            </a:r>
            <a:r>
              <a:rPr lang="en-US" dirty="0"/>
              <a:t> 2016. 10, P. 191-207.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DiCanio</a:t>
            </a:r>
            <a:r>
              <a:rPr lang="en-US" dirty="0"/>
              <a:t>, C.T. The Phonetics of Register in </a:t>
            </a:r>
            <a:r>
              <a:rPr lang="en-US" dirty="0" err="1"/>
              <a:t>Takhian</a:t>
            </a:r>
            <a:r>
              <a:rPr lang="en-US" dirty="0"/>
              <a:t> Thong Chong</a:t>
            </a:r>
            <a:r>
              <a:rPr lang="ru-RU" dirty="0"/>
              <a:t> </a:t>
            </a:r>
            <a:r>
              <a:rPr lang="en-US" dirty="0"/>
              <a:t>// Journal of the International. Phonetic Association</a:t>
            </a:r>
            <a:r>
              <a:rPr lang="ru-RU" dirty="0"/>
              <a:t>. 2009.</a:t>
            </a:r>
            <a:r>
              <a:rPr lang="en-US" dirty="0"/>
              <a:t> 39(2)</a:t>
            </a:r>
            <a:r>
              <a:rPr lang="ru-RU" dirty="0"/>
              <a:t>. </a:t>
            </a:r>
            <a:r>
              <a:rPr lang="en-US" dirty="0"/>
              <a:t>P. 162–188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Peiros</a:t>
            </a:r>
            <a:r>
              <a:rPr lang="en-US" dirty="0"/>
              <a:t>, Ilia. Comparative Linguistics in Southeast Asia // Pacific Linguistics Series C. 1998. No. 142. Canberra: Australian National University.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Languages of Mainland Southeast Asia: The State of the Art. editor / N.J. Enfield ; Bernard Comrie. Berlin : De Gruyter Mouton, 2015. </a:t>
            </a:r>
          </a:p>
        </p:txBody>
      </p:sp>
    </p:spTree>
    <p:extLst>
      <p:ext uri="{BB962C8B-B14F-4D97-AF65-F5344CB8AC3E}">
        <p14:creationId xmlns:p14="http://schemas.microsoft.com/office/powerpoint/2010/main" val="1324288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F16C2D-4A10-4137-92FE-0BAC65D33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Индокитайский языковой союз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F3F97F-0045-4969-A78F-AB28244F7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138"/>
            <a:ext cx="8743122" cy="250466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Тесная связь и сходство ряда самых разных семей: </a:t>
            </a:r>
            <a:r>
              <a:rPr lang="ru-RU" dirty="0" err="1"/>
              <a:t>аустроазиатской</a:t>
            </a:r>
            <a:r>
              <a:rPr lang="ru-RU" dirty="0"/>
              <a:t>, австронезийской, сино-тибетской, тай-</a:t>
            </a:r>
            <a:r>
              <a:rPr lang="ru-RU" dirty="0" err="1"/>
              <a:t>кадайской</a:t>
            </a:r>
            <a:r>
              <a:rPr lang="ru-RU" dirty="0"/>
              <a:t>, </a:t>
            </a:r>
            <a:r>
              <a:rPr lang="ru-RU" dirty="0" err="1"/>
              <a:t>хмонг-мьен</a:t>
            </a:r>
            <a:endParaRPr lang="ru-RU" dirty="0"/>
          </a:p>
          <a:p>
            <a:r>
              <a:rPr lang="ru-RU" dirty="0"/>
              <a:t>Общие события в истории языков: падение звонких смычных инициалей, </a:t>
            </a:r>
            <a:r>
              <a:rPr lang="ru-RU" dirty="0" err="1"/>
              <a:t>тоногенез</a:t>
            </a:r>
            <a:endParaRPr lang="ru-RU" dirty="0"/>
          </a:p>
          <a:p>
            <a:r>
              <a:rPr lang="ru-RU" dirty="0"/>
              <a:t>Относительно путей </a:t>
            </a:r>
            <a:r>
              <a:rPr lang="ru-RU" dirty="0" err="1"/>
              <a:t>тоногенеза</a:t>
            </a:r>
            <a:r>
              <a:rPr lang="ru-RU" dirty="0"/>
              <a:t> консенсуса нет. Это мог быть единый процесс, а мог развиваться различно для вьет-</a:t>
            </a:r>
            <a:r>
              <a:rPr lang="ru-RU" dirty="0" err="1"/>
              <a:t>мыонгских</a:t>
            </a:r>
            <a:r>
              <a:rPr lang="ru-RU" dirty="0"/>
              <a:t> и мон-кхмерских. Неизвестно, какая языковая семья стала «инициатором». В качестве кандидатов выступают сино-тибетская и </a:t>
            </a:r>
            <a:r>
              <a:rPr lang="ru-RU" dirty="0" err="1"/>
              <a:t>хмонг-мьен</a:t>
            </a:r>
            <a:r>
              <a:rPr lang="ru-RU" dirty="0"/>
              <a:t>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DAA90EA-E4C2-4212-A61A-80CABFEF2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699" y="4024798"/>
            <a:ext cx="6416575" cy="250465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A23371B-2A4E-45F0-988B-A2136E3E0BCD}"/>
              </a:ext>
            </a:extLst>
          </p:cNvPr>
          <p:cNvSpPr txBox="1"/>
          <p:nvPr/>
        </p:nvSpPr>
        <p:spPr>
          <a:xfrm>
            <a:off x="7606748" y="4723129"/>
            <a:ext cx="4585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Источник:</a:t>
            </a:r>
            <a:r>
              <a:rPr lang="ru-RU" i="1" dirty="0"/>
              <a:t> (</a:t>
            </a:r>
            <a:r>
              <a:rPr lang="en-US" i="1" dirty="0"/>
              <a:t>The Languages of Mainland Southeast Asia</a:t>
            </a:r>
            <a:r>
              <a:rPr lang="ru-RU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8718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2E29877-B2A7-4EEB-ACE8-44D5CDA0FA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109" y="0"/>
            <a:ext cx="77237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388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F8AD55-CE9A-40AB-9B78-43461C8C1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Два основных типа тональных языков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0957B7-3D20-42A4-B931-0D8AAEADA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Языки с контурными тонами (вьетнамский и другие вьет-</a:t>
            </a:r>
            <a:r>
              <a:rPr lang="ru-RU" dirty="0" err="1"/>
              <a:t>мыонгские</a:t>
            </a:r>
            <a:r>
              <a:rPr lang="ru-RU" dirty="0"/>
              <a:t>, ряд других мон-кхмерских, тай-</a:t>
            </a:r>
            <a:r>
              <a:rPr lang="ru-RU" dirty="0" err="1"/>
              <a:t>кадайские</a:t>
            </a:r>
            <a:r>
              <a:rPr lang="ru-RU" dirty="0"/>
              <a:t> языки </a:t>
            </a:r>
            <a:r>
              <a:rPr lang="ru-RU" dirty="0" err="1"/>
              <a:t>вьетнама</a:t>
            </a:r>
            <a:r>
              <a:rPr lang="ru-RU" dirty="0"/>
              <a:t>, </a:t>
            </a:r>
            <a:r>
              <a:rPr lang="ru-RU" dirty="0" err="1"/>
              <a:t>хмонг-мьен</a:t>
            </a:r>
            <a:r>
              <a:rPr lang="ru-RU" dirty="0"/>
              <a:t>), 60% языков региона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Языки с уровневыми тонами</a:t>
            </a:r>
            <a:r>
              <a:rPr lang="en-US" dirty="0"/>
              <a:t>/</a:t>
            </a:r>
            <a:r>
              <a:rPr lang="ru-RU" dirty="0"/>
              <a:t>фонациями</a:t>
            </a:r>
            <a:r>
              <a:rPr lang="en-US" dirty="0"/>
              <a:t>/</a:t>
            </a:r>
            <a:r>
              <a:rPr lang="ru-RU" dirty="0"/>
              <a:t>регистрами (прочие мон-кхмерские: </a:t>
            </a:r>
            <a:r>
              <a:rPr lang="ru-RU" dirty="0" err="1"/>
              <a:t>палаунгические</a:t>
            </a:r>
            <a:r>
              <a:rPr lang="ru-RU" dirty="0"/>
              <a:t>, </a:t>
            </a:r>
            <a:r>
              <a:rPr lang="ru-RU" dirty="0" err="1"/>
              <a:t>катуические</a:t>
            </a:r>
            <a:r>
              <a:rPr lang="ru-RU" dirty="0"/>
              <a:t>, монские, даже диалекты кхмерского), </a:t>
            </a:r>
            <a:r>
              <a:rPr lang="en-US" dirty="0"/>
              <a:t>2</a:t>
            </a:r>
            <a:r>
              <a:rPr lang="ru-RU" dirty="0"/>
              <a:t>0% языков региона</a:t>
            </a:r>
          </a:p>
        </p:txBody>
      </p:sp>
    </p:spTree>
    <p:extLst>
      <p:ext uri="{BB962C8B-B14F-4D97-AF65-F5344CB8AC3E}">
        <p14:creationId xmlns:p14="http://schemas.microsoft.com/office/powerpoint/2010/main" val="2233051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D18700-0071-4A2F-BF75-F0040DED7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Языки с контурными тонами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470825-4DE2-440E-B743-EED248D43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Потенциально большое число тональных единиц, до семи, а то и больше.</a:t>
            </a:r>
          </a:p>
          <a:p>
            <a:r>
              <a:rPr lang="ru-RU" dirty="0"/>
              <a:t>Сильная диалектная </a:t>
            </a:r>
            <a:r>
              <a:rPr lang="ru-RU" dirty="0" err="1"/>
              <a:t>варьируемость</a:t>
            </a:r>
            <a:r>
              <a:rPr lang="ru-RU" dirty="0"/>
              <a:t> как в количестве тональных единиц (во вьетнамском 3-6), так и в их фонологических характеристиках (тональная единица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ru-RU" dirty="0"/>
              <a:t>диалекта </a:t>
            </a:r>
            <a:r>
              <a:rPr lang="en-US" i="1" dirty="0"/>
              <a:t>x</a:t>
            </a:r>
            <a:r>
              <a:rPr lang="ru-RU" dirty="0"/>
              <a:t> может по характеристикам совпадать с тональной единицей </a:t>
            </a:r>
            <a:r>
              <a:rPr lang="en-US" i="1" dirty="0"/>
              <a:t>b</a:t>
            </a:r>
            <a:r>
              <a:rPr lang="ru-RU" dirty="0"/>
              <a:t> диалекта </a:t>
            </a:r>
            <a:r>
              <a:rPr lang="en-US" i="1" dirty="0"/>
              <a:t>y</a:t>
            </a:r>
            <a:r>
              <a:rPr lang="ru-RU" dirty="0"/>
              <a:t> и сильно отличаться от </a:t>
            </a:r>
            <a:r>
              <a:rPr lang="ru-RU" i="1" dirty="0"/>
              <a:t>а</a:t>
            </a:r>
            <a:r>
              <a:rPr lang="ru-RU" dirty="0"/>
              <a:t> диалекта </a:t>
            </a:r>
            <a:r>
              <a:rPr lang="en-US" i="1" dirty="0"/>
              <a:t>y</a:t>
            </a:r>
            <a:r>
              <a:rPr lang="ru-RU" dirty="0"/>
              <a:t>. Соответствие устанавливается этимологически). Практически невозможно выделить инвариант той или иной единицы. Часто есть несколько вариантов реализации, как фонологически обусловленных, так и свободных, в пределах одного идиома: варианты тонов в рук, </a:t>
            </a:r>
            <a:r>
              <a:rPr lang="ru-RU" dirty="0" err="1"/>
              <a:t>мыонг</a:t>
            </a:r>
            <a:r>
              <a:rPr lang="ru-RU" dirty="0"/>
              <a:t> и вьетнамские смычки.</a:t>
            </a:r>
          </a:p>
          <a:p>
            <a:r>
              <a:rPr lang="ru-RU" dirty="0"/>
              <a:t>Фонация используется в некоторых тональных единицах, часто опционально. Есть языки без фонаций (</a:t>
            </a:r>
            <a:r>
              <a:rPr lang="ru-RU" dirty="0" err="1"/>
              <a:t>кханг</a:t>
            </a:r>
            <a:r>
              <a:rPr lang="ru-RU" dirty="0"/>
              <a:t>, кхаси-</a:t>
            </a:r>
            <a:r>
              <a:rPr lang="ru-RU" dirty="0" err="1"/>
              <a:t>палаунгическая</a:t>
            </a:r>
            <a:r>
              <a:rPr lang="ru-RU" dirty="0"/>
              <a:t> группа </a:t>
            </a:r>
            <a:r>
              <a:rPr lang="ru-RU" dirty="0" err="1"/>
              <a:t>аустроазиатских</a:t>
            </a:r>
            <a:r>
              <a:rPr lang="ru-RU" dirty="0"/>
              <a:t>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2614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25C8ED-5127-4906-801A-6574A2D8C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Языки с контурными тонами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2CAC9E1-8EBC-4A90-BE75-D37E9DFBAD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8656" t="13239" r="7322" b="10105"/>
          <a:stretch/>
        </p:blipFill>
        <p:spPr>
          <a:xfrm>
            <a:off x="5023339" y="1690688"/>
            <a:ext cx="6330461" cy="505030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233684-3059-4C57-B00F-D19BF42F09C2}"/>
              </a:ext>
            </a:extLst>
          </p:cNvPr>
          <p:cNvSpPr txBox="1"/>
          <p:nvPr/>
        </p:nvSpPr>
        <p:spPr>
          <a:xfrm>
            <a:off x="365760" y="2025748"/>
            <a:ext cx="44130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Пример из (Гордина</a:t>
            </a:r>
            <a:r>
              <a:rPr lang="en-US" dirty="0"/>
              <a:t>&amp;</a:t>
            </a:r>
            <a:r>
              <a:rPr lang="ru-RU" dirty="0"/>
              <a:t>Быстров) </a:t>
            </a:r>
            <a:r>
              <a:rPr lang="ru-RU" dirty="0" err="1"/>
              <a:t>демонстри</a:t>
            </a:r>
            <a:r>
              <a:rPr lang="ru-RU" dirty="0"/>
              <a:t>-</a:t>
            </a:r>
          </a:p>
          <a:p>
            <a:r>
              <a:rPr lang="ru-RU" dirty="0" err="1"/>
              <a:t>рует</a:t>
            </a:r>
            <a:r>
              <a:rPr lang="ru-RU" dirty="0"/>
              <a:t>, как в действительности все непросто</a:t>
            </a:r>
          </a:p>
          <a:p>
            <a:r>
              <a:rPr lang="ru-RU" dirty="0"/>
              <a:t>у языков с контурными тонами</a:t>
            </a:r>
          </a:p>
        </p:txBody>
      </p:sp>
    </p:spTree>
    <p:extLst>
      <p:ext uri="{BB962C8B-B14F-4D97-AF65-F5344CB8AC3E}">
        <p14:creationId xmlns:p14="http://schemas.microsoft.com/office/powerpoint/2010/main" val="2738787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31BD15-2C81-4FE9-A1A0-712712851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Языки с уровневыми тонами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443FE0-58B3-4FD0-B253-40FC20352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</a:rPr>
              <a:t>Два уровня, устойчивых этимологически (когнаты в родственных языках, не то что в диалектах). </a:t>
            </a:r>
          </a:p>
          <a:p>
            <a:r>
              <a:rPr lang="ru-RU" dirty="0">
                <a:effectLst/>
                <a:latin typeface="Times New Roman" panose="02020603050405020304" pitchFamily="18" charset="0"/>
              </a:rPr>
              <a:t>Ведущая характеристика скорее фонация, а не высота тона, поскольку диапазоны двух тональных единиц могут накладываться друг на друга. В диалектах кхмерского – только фонация. Есть также мнение, что ведущая характеристика специфична для языка (диалект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куай</a:t>
            </a:r>
            <a:r>
              <a:rPr lang="ru-RU" dirty="0">
                <a:effectLst/>
                <a:latin typeface="Times New Roman" panose="02020603050405020304" pitchFamily="18" charset="0"/>
              </a:rPr>
              <a:t> мон-кхмерского языка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суай</a:t>
            </a:r>
            <a:r>
              <a:rPr lang="ru-RU" dirty="0">
                <a:effectLst/>
                <a:latin typeface="Times New Roman" panose="02020603050405020304" pitchFamily="18" charset="0"/>
              </a:rPr>
              <a:t>, где главная характеристика именно высота тона)</a:t>
            </a:r>
          </a:p>
          <a:p>
            <a:r>
              <a:rPr lang="ru-RU" dirty="0">
                <a:latin typeface="Times New Roman" panose="02020603050405020304" pitchFamily="18" charset="0"/>
              </a:rPr>
              <a:t>Ряд дополнительных характеристик: интенсивность, долгота произнесения в открытом слоге</a:t>
            </a:r>
          </a:p>
          <a:p>
            <a:r>
              <a:rPr lang="ru-RU" dirty="0">
                <a:effectLst/>
                <a:latin typeface="Times New Roman" panose="02020603050405020304" pitchFamily="18" charset="0"/>
              </a:rPr>
              <a:t>(справедливо по меньшей мере для монского и кхмерского): слова в одном регистре количественно преобладают над другим. Этимология.</a:t>
            </a:r>
          </a:p>
          <a:p>
            <a:r>
              <a:rPr lang="ru-RU" dirty="0">
                <a:effectLst/>
                <a:latin typeface="Times New Roman" panose="02020603050405020304" pitchFamily="18" charset="0"/>
              </a:rPr>
              <a:t>Какие могут быть фонации? </a:t>
            </a:r>
            <a:r>
              <a:rPr lang="en-US" dirty="0">
                <a:effectLst/>
                <a:latin typeface="Times New Roman" panose="02020603050405020304" pitchFamily="18" charset="0"/>
              </a:rPr>
              <a:t>Creaky voice </a:t>
            </a:r>
            <a:r>
              <a:rPr lang="ru-RU" dirty="0">
                <a:effectLst/>
                <a:latin typeface="Times New Roman" panose="02020603050405020304" pitchFamily="18" charset="0"/>
              </a:rPr>
              <a:t>и </a:t>
            </a:r>
            <a:r>
              <a:rPr lang="en-US" dirty="0">
                <a:effectLst/>
                <a:latin typeface="Times New Roman" panose="02020603050405020304" pitchFamily="18" charset="0"/>
              </a:rPr>
              <a:t>breathy voice </a:t>
            </a:r>
            <a:r>
              <a:rPr lang="ru-RU" dirty="0">
                <a:effectLst/>
                <a:latin typeface="Times New Roman" panose="02020603050405020304" pitchFamily="18" charset="0"/>
              </a:rPr>
              <a:t>в монском, в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катуических</a:t>
            </a:r>
            <a:r>
              <a:rPr lang="ru-RU" dirty="0">
                <a:effectLst/>
                <a:latin typeface="Times New Roman" panose="02020603050405020304" pitchFamily="18" charset="0"/>
              </a:rPr>
              <a:t> языках три типа: в куй и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бру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</a:rPr>
              <a:t>- </a:t>
            </a:r>
            <a:r>
              <a:rPr lang="en-US" dirty="0">
                <a:effectLst/>
                <a:latin typeface="Times New Roman" panose="02020603050405020304" pitchFamily="18" charset="0"/>
              </a:rPr>
              <a:t>breathy</a:t>
            </a:r>
            <a:r>
              <a:rPr lang="ru-RU" dirty="0">
                <a:effectLst/>
                <a:latin typeface="Times New Roman" panose="02020603050405020304" pitchFamily="18" charset="0"/>
              </a:rPr>
              <a:t> и </a:t>
            </a:r>
            <a:r>
              <a:rPr lang="en-US" dirty="0">
                <a:effectLst/>
                <a:latin typeface="Times New Roman" panose="02020603050405020304" pitchFamily="18" charset="0"/>
              </a:rPr>
              <a:t>clear</a:t>
            </a:r>
            <a:r>
              <a:rPr lang="ru-RU" dirty="0">
                <a:effectLst/>
                <a:latin typeface="Times New Roman" panose="02020603050405020304" pitchFamily="18" charset="0"/>
              </a:rPr>
              <a:t> (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тоногенез</a:t>
            </a:r>
            <a:r>
              <a:rPr lang="ru-RU" dirty="0">
                <a:effectLst/>
                <a:latin typeface="Times New Roman" panose="02020603050405020304" pitchFamily="18" charset="0"/>
              </a:rPr>
              <a:t> аналогичный монскому и кхмерскому). В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пакох</a:t>
            </a:r>
            <a:r>
              <a:rPr lang="ru-RU" dirty="0">
                <a:effectLst/>
                <a:latin typeface="Times New Roman" panose="02020603050405020304" pitchFamily="18" charset="0"/>
              </a:rPr>
              <a:t> - напряженный и ненапряженный регистры (свой путь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тоногенеза</a:t>
            </a:r>
            <a:r>
              <a:rPr lang="ru-RU" dirty="0">
                <a:effectLst/>
                <a:latin typeface="Times New Roman" panose="02020603050405020304" pitchFamily="18" charset="0"/>
              </a:rPr>
              <a:t>); в </a:t>
            </a:r>
            <a:r>
              <a:rPr lang="ru-RU" dirty="0" err="1">
                <a:effectLst/>
                <a:latin typeface="Times New Roman" panose="02020603050405020304" pitchFamily="18" charset="0"/>
              </a:rPr>
              <a:t>онг</a:t>
            </a:r>
            <a:r>
              <a:rPr lang="ru-RU" dirty="0">
                <a:effectLst/>
                <a:latin typeface="Times New Roman" panose="02020603050405020304" pitchFamily="18" charset="0"/>
              </a:rPr>
              <a:t> – </a:t>
            </a:r>
            <a:r>
              <a:rPr lang="ru-RU" dirty="0">
                <a:latin typeface="Times New Roman" panose="02020603050405020304" pitchFamily="18" charset="0"/>
              </a:rPr>
              <a:t>«</a:t>
            </a:r>
            <a:r>
              <a:rPr lang="ru-RU" dirty="0">
                <a:effectLst/>
                <a:latin typeface="Times New Roman" panose="02020603050405020304" pitchFamily="18" charset="0"/>
              </a:rPr>
              <a:t>гортанный» регистр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744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A1112B-0D71-4AB0-BA97-D8061145A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Языки с уровневыми тонами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9D87A8-25D6-4CE1-95AB-0904451B0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Есть и языки с большим числом регистров:</a:t>
            </a:r>
            <a:r>
              <a:rPr lang="en-US" dirty="0"/>
              <a:t> </a:t>
            </a:r>
            <a:r>
              <a:rPr lang="ru-RU" dirty="0"/>
              <a:t>сино-тибетский бай, </a:t>
            </a:r>
            <a:r>
              <a:rPr lang="ru-RU" dirty="0" err="1"/>
              <a:t>вьетический</a:t>
            </a:r>
            <a:r>
              <a:rPr lang="ru-RU" dirty="0"/>
              <a:t> </a:t>
            </a:r>
            <a:r>
              <a:rPr lang="ru-RU" dirty="0" err="1"/>
              <a:t>кри</a:t>
            </a:r>
            <a:r>
              <a:rPr lang="ru-RU" dirty="0"/>
              <a:t> и </a:t>
            </a:r>
            <a:r>
              <a:rPr lang="ru-RU" dirty="0" err="1"/>
              <a:t>пеарический</a:t>
            </a:r>
            <a:r>
              <a:rPr lang="ru-RU" dirty="0"/>
              <a:t> </a:t>
            </a:r>
            <a:r>
              <a:rPr lang="ru-RU" dirty="0" err="1"/>
              <a:t>чонг</a:t>
            </a:r>
            <a:r>
              <a:rPr lang="ru-RU" dirty="0"/>
              <a:t>. Для последнего постулируют аж 4 регистра.</a:t>
            </a:r>
          </a:p>
          <a:p>
            <a:r>
              <a:rPr lang="ru-RU" dirty="0"/>
              <a:t>Выглядит это вот так</a:t>
            </a:r>
            <a:r>
              <a:rPr lang="en-US" dirty="0"/>
              <a:t> (</a:t>
            </a:r>
            <a:r>
              <a:rPr lang="en-US" i="1" dirty="0" err="1"/>
              <a:t>DiCanio</a:t>
            </a:r>
            <a:r>
              <a:rPr lang="en-US" dirty="0"/>
              <a:t>)</a:t>
            </a:r>
            <a:r>
              <a:rPr lang="ru-RU" dirty="0"/>
              <a:t>: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6CC57B7-B41C-4D87-A2C9-DC8149F4A3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4150" y="2763906"/>
            <a:ext cx="481965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088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95E021-4013-4A86-962F-922C985CF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Языки с уровневыми тонами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B68312-BFB1-4C42-BA21-10E01F11D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</a:t>
            </a:r>
            <a:r>
              <a:rPr lang="en-US" i="1" dirty="0"/>
              <a:t>Brunelle, M., &amp; Kirby, J.</a:t>
            </a:r>
            <a:r>
              <a:rPr lang="ru-RU" i="1" dirty="0"/>
              <a:t> </a:t>
            </a:r>
            <a:r>
              <a:rPr lang="ru-RU" dirty="0"/>
              <a:t>Предлагается следующее обобщение для языков с уровневыми тонами: </a:t>
            </a:r>
          </a:p>
          <a:p>
            <a:endParaRPr lang="ru-RU" i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2F80FDD-2FF6-4714-8E14-8B03C6B19E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5034" y="3072116"/>
            <a:ext cx="8682865" cy="310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5979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1031</Words>
  <Application>Microsoft Office PowerPoint</Application>
  <PresentationFormat>Широкоэкранный</PresentationFormat>
  <Paragraphs>49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Тональные языки</vt:lpstr>
      <vt:lpstr>Индокитайский языковой союз</vt:lpstr>
      <vt:lpstr>Презентация PowerPoint</vt:lpstr>
      <vt:lpstr>Два основных типа тональных языков</vt:lpstr>
      <vt:lpstr>Языки с контурными тонами</vt:lpstr>
      <vt:lpstr>Языки с контурными тонами</vt:lpstr>
      <vt:lpstr>Языки с уровневыми тонами</vt:lpstr>
      <vt:lpstr>Языки с уровневыми тонами</vt:lpstr>
      <vt:lpstr>Языки с уровневыми тонами</vt:lpstr>
      <vt:lpstr>Некоторые интересные обобщения</vt:lpstr>
      <vt:lpstr>Презентация PowerPoint</vt:lpstr>
      <vt:lpstr>Интересные факты</vt:lpstr>
      <vt:lpstr>Использованная литература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Тональные языки</dc:title>
  <dc:creator>Марченко Андрей Владимирович</dc:creator>
  <cp:lastModifiedBy>Марченко Андрей Владимирович</cp:lastModifiedBy>
  <cp:revision>28</cp:revision>
  <dcterms:created xsi:type="dcterms:W3CDTF">2021-02-16T07:58:47Z</dcterms:created>
  <dcterms:modified xsi:type="dcterms:W3CDTF">2021-02-23T19:52:51Z</dcterms:modified>
</cp:coreProperties>
</file>